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68" r:id="rId6"/>
    <p:sldMasterId id="2147483678" r:id="rId7"/>
  </p:sldMasterIdLst>
  <p:notesMasterIdLst>
    <p:notesMasterId r:id="rId10"/>
  </p:notesMasterIdLst>
  <p:handoutMasterIdLst>
    <p:handoutMasterId r:id="rId11"/>
  </p:handoutMasterIdLst>
  <p:sldIdLst>
    <p:sldId id="257" r:id="rId8"/>
    <p:sldId id="258" r:id="rId9"/>
  </p:sldIdLst>
  <p:sldSz cx="6858000" cy="9906000" type="A4"/>
  <p:notesSz cx="6797675" cy="9926638"/>
  <p:defaultTextStyle>
    <a:defPPr>
      <a:defRPr lang="fi-FI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823"/>
    <a:srgbClr val="00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77" autoAdjust="0"/>
  </p:normalViewPr>
  <p:slideViewPr>
    <p:cSldViewPr snapToGrid="0" snapToObjects="1">
      <p:cViewPr varScale="1">
        <p:scale>
          <a:sx n="53" d="100"/>
          <a:sy n="53" d="100"/>
        </p:scale>
        <p:origin x="2693" y="2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E88D78-9BDD-0C42-9F45-B99C8B3BE85E}" type="datetimeFigureOut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6D39F2-D427-B949-832B-948231C9FE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99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1CFAA8-3FE8-CA41-B2EF-45F9D41F016E}" type="datetimeFigureOut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4" rIns="91266" bIns="45634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66" tIns="45634" rIns="91266" bIns="45634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0B1397-F253-F449-B6F8-754CE7E092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933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B1397-F253-F449-B6F8-754CE7E0924A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0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6985000" cy="99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127000" y="7287849"/>
            <a:ext cx="6985000" cy="137111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9A8932-6BD0-9449-86EA-270DC5287A34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1EF595-8CE0-6442-AF60-472D70FA230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12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isäsivu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0077" y="6934200"/>
            <a:ext cx="6095024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20077" y="1777999"/>
            <a:ext cx="6095024" cy="50507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7" indent="0">
              <a:buNone/>
              <a:defRPr sz="2000"/>
            </a:lvl5pPr>
            <a:lvl6pPr marL="2285933" indent="0">
              <a:buNone/>
              <a:defRPr sz="2000"/>
            </a:lvl6pPr>
            <a:lvl7pPr marL="2743120" indent="0">
              <a:buNone/>
              <a:defRPr sz="2000"/>
            </a:lvl7pPr>
            <a:lvl8pPr marL="3200307" indent="0">
              <a:buNone/>
              <a:defRPr sz="2000"/>
            </a:lvl8pPr>
            <a:lvl9pPr marL="3657494" indent="0">
              <a:buNone/>
              <a:defRPr sz="2000"/>
            </a:lvl9pPr>
          </a:lstStyle>
          <a:p>
            <a:pPr lvl="0"/>
            <a:r>
              <a:rPr lang="en-US" noProof="0"/>
              <a:t>Vedä kuva paikkamerkkiin tai lisää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20077" y="7874000"/>
            <a:ext cx="6095024" cy="104140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5B00-BD00-9C40-A600-C335ECBAB55E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B109-75FB-5A45-83F0-18A597694F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tyyli_taustakuva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DA1493-6A07-324E-A429-029576864192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7791DF-BC3A-8A4E-A696-EF3F12F8DF9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32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usta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DCFFC-2D66-A842-AD68-5FD8E6C13EEA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0884DE-FEBE-D445-B479-13318747EF3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24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usta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F41CFB-E062-F648-ABFF-54DC991800DB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60FA69-2F56-6741-ABBC-8E31AF179BE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03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rustyyli_välilehti_slogani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3175"/>
            <a:ext cx="6981826" cy="990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F5DE1F-3D4D-C140-9CE5-6F96CD4CC5C9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E9AE58-FEA5-1E49-8F3C-8F88CCBD3E3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165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välilehti_slogani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6989763" cy="99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1FAB53-645F-2B44-852A-0E8C318E16FC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B7E597-B071-FF42-9EDB-5D7F8FB5DC8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354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välilehti_slogani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6989763" cy="99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AD22CC-FD17-5444-830A-EA28821B3D9E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F1ED9E-9D4B-7B44-A0FF-7512217574D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174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ka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2225"/>
            <a:ext cx="7002463" cy="99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97013"/>
            <a:ext cx="24114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8"/>
          <p:cNvSpPr txBox="1">
            <a:spLocks noChangeArrowheads="1"/>
          </p:cNvSpPr>
          <p:nvPr/>
        </p:nvSpPr>
        <p:spPr bwMode="auto">
          <a:xfrm>
            <a:off x="939800" y="2822575"/>
            <a:ext cx="3560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i-FI" sz="1400">
                <a:latin typeface="Verdana" charset="0"/>
                <a:cs typeface="Verdana" charset="0"/>
              </a:rPr>
              <a:t>Papinsaarentie 2, 65610 Mustasaari</a:t>
            </a:r>
          </a:p>
          <a:p>
            <a:r>
              <a:rPr lang="fi-FI" sz="1400">
                <a:latin typeface="Verdana" charset="0"/>
                <a:cs typeface="Verdana" charset="0"/>
              </a:rPr>
              <a:t>Prostövägen 2, 65610 Korsholm</a:t>
            </a:r>
          </a:p>
        </p:txBody>
      </p:sp>
      <p:sp>
        <p:nvSpPr>
          <p:cNvPr id="5" name="Tekstiruutu 9"/>
          <p:cNvSpPr txBox="1">
            <a:spLocks noChangeArrowheads="1"/>
          </p:cNvSpPr>
          <p:nvPr/>
        </p:nvSpPr>
        <p:spPr bwMode="auto">
          <a:xfrm>
            <a:off x="939800" y="3429000"/>
            <a:ext cx="31051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i-FI" sz="1300" b="1">
                <a:solidFill>
                  <a:srgbClr val="E47823"/>
                </a:solidFill>
                <a:latin typeface="Verdana" charset="0"/>
                <a:cs typeface="Verdana" charset="0"/>
              </a:rPr>
              <a:t>www.vaasansedunareenat.fi</a:t>
            </a:r>
          </a:p>
          <a:p>
            <a:r>
              <a:rPr lang="fi-FI" sz="1300" b="1">
                <a:solidFill>
                  <a:srgbClr val="E47823"/>
                </a:solidFill>
                <a:latin typeface="Verdana" charset="0"/>
                <a:cs typeface="Verdana" charset="0"/>
              </a:rPr>
              <a:t>www.vasaregionensarenor.fi</a:t>
            </a:r>
          </a:p>
          <a:p>
            <a:endParaRPr lang="fi-FI" sz="1300" b="1">
              <a:solidFill>
                <a:srgbClr val="E47823"/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34C8B1-CB1F-3D4F-9C8D-658480E9639D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2286E6-B9C9-7243-8E82-1863B486E20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2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12700"/>
            <a:ext cx="6985000" cy="99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26244" y="7297616"/>
            <a:ext cx="6984243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C1A1F6-0584-1E4C-A6CC-351D56692F56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E66795-A6AE-224D-BFA5-092DB63AA0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97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0"/>
            <a:ext cx="697865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11753" y="7287847"/>
            <a:ext cx="6979522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7BA514-AFD4-EC46-9DD6-5A0E1B50BFE9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967678-224B-4741-85DF-40D0ADB84D8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17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22225"/>
            <a:ext cx="6994525" cy="99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6770" y="7326924"/>
            <a:ext cx="6994769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740497-1BD2-8540-9E2C-F6098D55B744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F9F66-EFC4-A84E-B999-6BF35B3E79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386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46D8-2530-7641-BACE-726E8C67BFEE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5B73-9481-0145-AFAB-3283FF0CBC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3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1" y="3328922"/>
            <a:ext cx="2880945" cy="53437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614615" y="3328922"/>
            <a:ext cx="2892182" cy="534376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23A9-47AA-EB4F-B6EE-58761F1CA801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536F-AC48-BF49-8536-E3E40D3939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6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säsiv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9A3E-F99D-9040-BB20-E4A825D980C7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0553-E208-F742-BCE8-89C6B1CD08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äsiv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F654-ED24-4341-BB81-D1CAD396A3AC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8998-4F9F-A74B-82AF-457B2EC914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9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siv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1" y="1676022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11231" y="394407"/>
            <a:ext cx="3603869" cy="8454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1" y="3614615"/>
            <a:ext cx="2256235" cy="5234287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4D85-6A42-6A4A-B50F-0CCD6EB40C50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4BCF-8008-E44C-838A-B0F710E55C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91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1660525"/>
            <a:ext cx="6172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3351213"/>
            <a:ext cx="617220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C613D22E-318D-CD43-AB3B-9F81EB2977EC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C3838094-7B36-DE44-898B-DD92EC3A312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31" name="Kuva 6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3200"/>
            <a:ext cx="241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A4CC"/>
          </a:solidFill>
          <a:latin typeface="Brandon Text Bold"/>
          <a:ea typeface="ＭＳ Ｐゴシック" charset="0"/>
          <a:cs typeface="Brandon Text Bold"/>
        </a:defRPr>
      </a:lvl1pPr>
      <a:lvl2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2pPr>
      <a:lvl3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3pPr>
      <a:lvl4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4pPr>
      <a:lvl5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5pPr>
      <a:lvl6pPr marL="4572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6pPr>
      <a:lvl7pPr marL="9144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7pPr>
      <a:lvl8pPr marL="13716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8pPr>
      <a:lvl9pPr marL="18288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52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1377950"/>
            <a:ext cx="6172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3097213"/>
            <a:ext cx="61722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367838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5AB7BB-C9AD-CD48-B68C-3E2D387C8CA6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367838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367838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F0CBA6-F11C-8746-8F80-6E6A2916B64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47823"/>
          </a:solidFill>
          <a:latin typeface="Brandon Text Regular"/>
          <a:ea typeface="ＭＳ Ｐゴシック" charset="0"/>
          <a:cs typeface="Brandon Text Regular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0A4CC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33BA8C32-2376-5D4E-A65E-CBC8605EB8D6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D56D8619-2A70-8C49-B7DB-13078542F19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00A4CC"/>
          </a:solidFill>
          <a:latin typeface="Brandon Text Regular"/>
          <a:ea typeface="ＭＳ Ｐゴシック" charset="0"/>
          <a:cs typeface="Brandon Text Regular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09BB2537-19E4-5449-9AA8-B78DD32AE8FC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0C62F4C5-189C-EA41-A048-25EEA7E33EB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F4BBD1-3DDC-4080-926A-4CE3827C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136554"/>
            <a:ext cx="6172199" cy="606028"/>
          </a:xfrm>
        </p:spPr>
        <p:txBody>
          <a:bodyPr/>
          <a:lstStyle/>
          <a:p>
            <a:r>
              <a:rPr lang="fi-FI" dirty="0" err="1"/>
              <a:t>Vaasanseudun</a:t>
            </a:r>
            <a:r>
              <a:rPr lang="fi-FI" dirty="0"/>
              <a:t> juoksukoulu / </a:t>
            </a:r>
            <a:r>
              <a:rPr lang="fi-FI" dirty="0" err="1"/>
              <a:t>löpskola</a:t>
            </a:r>
            <a:r>
              <a:rPr lang="fi-FI" dirty="0"/>
              <a:t> - Startti</a:t>
            </a:r>
            <a:br>
              <a:rPr lang="fi-FI" dirty="0"/>
            </a:br>
            <a:r>
              <a:rPr lang="fi-FI" sz="1800" dirty="0"/>
              <a:t>Kevät / </a:t>
            </a:r>
            <a:r>
              <a:rPr lang="fi-FI" sz="1800" dirty="0" err="1"/>
              <a:t>Våren</a:t>
            </a:r>
            <a:r>
              <a:rPr lang="fi-FI" sz="1800" dirty="0"/>
              <a:t> 2026 OHJELMA / Program</a:t>
            </a:r>
            <a:endParaRPr lang="fi-FI" sz="16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DF9014-B539-4282-9C53-D3FE5AC2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241465"/>
            <a:ext cx="5854699" cy="3581914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22530" name="Päivämäärän paikkamerkki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97AF0B9-64A5-EF40-B493-525AEC903B92}" type="datetime1">
              <a:rPr lang="fi-FI">
                <a:solidFill>
                  <a:srgbClr val="FFFFFF"/>
                </a:solidFill>
                <a:latin typeface="Verdana" charset="0"/>
                <a:cs typeface="Verdana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8.12.2025</a:t>
            </a:fld>
            <a:endParaRPr lang="fi-FI">
              <a:solidFill>
                <a:srgbClr val="FFFFFF"/>
              </a:solidFill>
              <a:latin typeface="Verdana" charset="0"/>
              <a:cs typeface="Verdana" charset="0"/>
            </a:endParaRPr>
          </a:p>
        </p:txBody>
      </p:sp>
      <p:sp>
        <p:nvSpPr>
          <p:cNvPr id="22531" name="Alatunnisteen paikkamerkki 3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9242941"/>
            <a:ext cx="2171700" cy="52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FFFFFF"/>
                </a:solidFill>
                <a:latin typeface="Verdana" charset="0"/>
                <a:cs typeface="Verdana" charset="0"/>
              </a:rPr>
              <a:t>alatunniste</a:t>
            </a:r>
          </a:p>
        </p:txBody>
      </p:sp>
      <p:sp>
        <p:nvSpPr>
          <p:cNvPr id="22532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D38DA88-F70A-2D4C-9F73-2A2FE22C2729}" type="slidenum">
              <a:rPr lang="fi-FI">
                <a:solidFill>
                  <a:srgbClr val="FFFFFF"/>
                </a:solidFill>
                <a:latin typeface="Verdana" charset="0"/>
                <a:cs typeface="Verdana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dirty="0">
              <a:solidFill>
                <a:srgbClr val="FFFFFF"/>
              </a:solidFill>
              <a:latin typeface="Verdana" charset="0"/>
              <a:cs typeface="Verdana" charset="0"/>
            </a:endParaRPr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84758E2D-D0AA-4619-9110-1970AA089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813303"/>
              </p:ext>
            </p:extLst>
          </p:nvPr>
        </p:nvGraphicFramePr>
        <p:xfrm>
          <a:off x="116114" y="1742583"/>
          <a:ext cx="6633029" cy="827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3429">
                  <a:extLst>
                    <a:ext uri="{9D8B030D-6E8A-4147-A177-3AD203B41FA5}">
                      <a16:colId xmlns:a16="http://schemas.microsoft.com/office/drawing/2014/main" val="3474669389"/>
                    </a:ext>
                  </a:extLst>
                </a:gridCol>
                <a:gridCol w="764466">
                  <a:extLst>
                    <a:ext uri="{9D8B030D-6E8A-4147-A177-3AD203B41FA5}">
                      <a16:colId xmlns:a16="http://schemas.microsoft.com/office/drawing/2014/main" val="1617514152"/>
                    </a:ext>
                  </a:extLst>
                </a:gridCol>
                <a:gridCol w="5175134">
                  <a:extLst>
                    <a:ext uri="{9D8B030D-6E8A-4147-A177-3AD203B41FA5}">
                      <a16:colId xmlns:a16="http://schemas.microsoft.com/office/drawing/2014/main" val="2068821237"/>
                    </a:ext>
                  </a:extLst>
                </a:gridCol>
              </a:tblGrid>
              <a:tr h="356368">
                <a:tc>
                  <a:txBody>
                    <a:bodyPr/>
                    <a:lstStyle/>
                    <a:p>
                      <a:r>
                        <a:rPr lang="fi-FI" dirty="0"/>
                        <a:t>Vko.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Pvm.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Tiistaisin / </a:t>
                      </a:r>
                      <a:r>
                        <a:rPr lang="fi-FI" dirty="0" err="1"/>
                        <a:t>Tisdag</a:t>
                      </a:r>
                      <a:r>
                        <a:rPr lang="fi-FI" dirty="0"/>
                        <a:t> klo 17.15-18.45 - </a:t>
                      </a:r>
                      <a:r>
                        <a:rPr lang="fi-FI" dirty="0" err="1"/>
                        <a:t>Botniahalli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50047"/>
                  </a:ext>
                </a:extLst>
              </a:tr>
              <a:tr h="590477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Juoksutekniikka + lyhyemmät vedot/ </a:t>
                      </a:r>
                      <a:r>
                        <a:rPr lang="fi-FI" sz="1400" dirty="0" err="1"/>
                        <a:t>löpteknik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88496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Koordinaatiot +vauhtileikittely / </a:t>
                      </a:r>
                      <a:r>
                        <a:rPr lang="fi-FI" sz="1400" b="0" dirty="0" err="1"/>
                        <a:t>Kordination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fartlek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9881"/>
                  </a:ext>
                </a:extLst>
              </a:tr>
              <a:tr h="466824">
                <a:tc>
                  <a:txBody>
                    <a:bodyPr/>
                    <a:lstStyle/>
                    <a:p>
                      <a:r>
                        <a:rPr lang="fi-FI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27.1.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Kuminauhalämmittely+ juoksuharjoitus/ </a:t>
                      </a:r>
                      <a:r>
                        <a:rPr lang="fi-FI" sz="1400" dirty="0" err="1"/>
                        <a:t>Gummiband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löpträning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85942"/>
                  </a:ext>
                </a:extLst>
              </a:tr>
              <a:tr h="466824">
                <a:tc>
                  <a:txBody>
                    <a:bodyPr/>
                    <a:lstStyle/>
                    <a:p>
                      <a:r>
                        <a:rPr lang="fi-FI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Juoksutekniikkakertaus + määräintervallit / </a:t>
                      </a:r>
                      <a:r>
                        <a:rPr lang="fi-FI" sz="1400" dirty="0" err="1"/>
                        <a:t>Teknik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mägdintervall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45101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Juoksijan lihaskuntoharjoitus / </a:t>
                      </a:r>
                      <a:r>
                        <a:rPr lang="fi-FI" sz="1400" dirty="0" err="1"/>
                        <a:t>Löparens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muskelkondition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306851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Vauhtikestävyys + keskivartalo / </a:t>
                      </a:r>
                      <a:r>
                        <a:rPr lang="fi-FI" sz="1400" dirty="0" err="1"/>
                        <a:t>Fartuthållighet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core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98182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Hiihtoloma / </a:t>
                      </a:r>
                      <a:r>
                        <a:rPr lang="fi-FI" sz="1400" dirty="0" err="1"/>
                        <a:t>Sportlov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47268"/>
                  </a:ext>
                </a:extLst>
              </a:tr>
              <a:tr h="504854">
                <a:tc>
                  <a:txBody>
                    <a:bodyPr/>
                    <a:lstStyle/>
                    <a:p>
                      <a:r>
                        <a:rPr lang="fi-FI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Liikkuvuus, koordinaatiot +tasavauhtinen juoksuharjoitus  / </a:t>
                      </a:r>
                      <a:r>
                        <a:rPr lang="fi-FI" sz="1400" b="0" dirty="0" err="1"/>
                        <a:t>Rörlighet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länk</a:t>
                      </a:r>
                      <a:r>
                        <a:rPr lang="fi-FI" sz="1400" b="0" dirty="0"/>
                        <a:t> </a:t>
                      </a:r>
                      <a:r>
                        <a:rPr lang="fi-FI" sz="1400" b="0" dirty="0" err="1"/>
                        <a:t>med</a:t>
                      </a:r>
                      <a:r>
                        <a:rPr lang="fi-FI" sz="1400" b="0" dirty="0"/>
                        <a:t> </a:t>
                      </a:r>
                      <a:r>
                        <a:rPr lang="fi-FI" sz="1400" b="0" dirty="0" err="1"/>
                        <a:t>sakta</a:t>
                      </a:r>
                      <a:r>
                        <a:rPr lang="fi-FI" sz="1400" b="0" dirty="0"/>
                        <a:t> </a:t>
                      </a:r>
                      <a:r>
                        <a:rPr lang="fi-FI" sz="1400" b="0" dirty="0" err="1"/>
                        <a:t>fart</a:t>
                      </a:r>
                      <a:r>
                        <a:rPr lang="fi-FI" sz="1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29163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Lumihankijuoksu + lihaskunto/ </a:t>
                      </a:r>
                      <a:r>
                        <a:rPr lang="fi-FI" sz="1400" b="0" dirty="0" err="1"/>
                        <a:t>snölöpning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muskelkondition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675102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Nopeusharjoitus + kehonhuolto / </a:t>
                      </a:r>
                      <a:r>
                        <a:rPr lang="fi-FI" sz="1400" dirty="0" err="1"/>
                        <a:t>snabbhet</a:t>
                      </a:r>
                      <a:r>
                        <a:rPr lang="fi-FI" sz="1400" dirty="0"/>
                        <a:t>+ </a:t>
                      </a:r>
                      <a:r>
                        <a:rPr lang="fi-FI" sz="1400" dirty="0" err="1"/>
                        <a:t>kroppsvård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52017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Kuntopallot + vauhtileikittely / </a:t>
                      </a:r>
                      <a:r>
                        <a:rPr lang="fi-FI" sz="1400" b="0" dirty="0" err="1"/>
                        <a:t>Medicinboll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fartlek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95214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Aidat + määräintervallit / </a:t>
                      </a:r>
                      <a:r>
                        <a:rPr lang="fi-FI" sz="1400" dirty="0" err="1"/>
                        <a:t>häck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mängdintervall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06038"/>
                  </a:ext>
                </a:extLst>
              </a:tr>
              <a:tr h="397312">
                <a:tc>
                  <a:txBody>
                    <a:bodyPr/>
                    <a:lstStyle/>
                    <a:p>
                      <a:r>
                        <a:rPr lang="fi-FI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Juoksukuntopiiri / </a:t>
                      </a:r>
                      <a:r>
                        <a:rPr lang="fi-FI" sz="1400" dirty="0" err="1"/>
                        <a:t>löpcirkelträning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6120"/>
                  </a:ext>
                </a:extLst>
              </a:tr>
              <a:tr h="504854">
                <a:tc>
                  <a:txBody>
                    <a:bodyPr/>
                    <a:lstStyle/>
                    <a:p>
                      <a:r>
                        <a:rPr lang="fi-FI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Keskivartalonhallinta + nopeuskestävyys / </a:t>
                      </a:r>
                      <a:r>
                        <a:rPr lang="fi-FI" sz="1400" dirty="0" err="1"/>
                        <a:t>Core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snabbhetsuthållighet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74132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Hyrox</a:t>
                      </a:r>
                      <a:r>
                        <a:rPr lang="fi-FI" sz="1400" dirty="0"/>
                        <a:t>-inspiroitu treeni / </a:t>
                      </a:r>
                      <a:r>
                        <a:rPr lang="fi-FI" sz="1400" dirty="0" err="1"/>
                        <a:t>Hyrox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inspirerad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86820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Tekniikka + mäkijuoksu /</a:t>
                      </a:r>
                      <a:r>
                        <a:rPr lang="fi-FI" sz="1400" dirty="0" err="1"/>
                        <a:t>teknik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backträning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76484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Porrastreeni / </a:t>
                      </a:r>
                      <a:r>
                        <a:rPr lang="fi-FI" sz="1400" dirty="0" err="1"/>
                        <a:t>trappträning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16412"/>
                  </a:ext>
                </a:extLst>
              </a:tr>
              <a:tr h="504854">
                <a:tc>
                  <a:txBody>
                    <a:bodyPr/>
                    <a:lstStyle/>
                    <a:p>
                      <a:r>
                        <a:rPr lang="fi-FI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Ulkotreeni , lihaskunto + lyhyet vedot laivapuisto /</a:t>
                      </a:r>
                      <a:r>
                        <a:rPr lang="fi-FI" sz="1400" dirty="0" err="1"/>
                        <a:t>uteträning,muskelkondition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och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snabbhet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61148"/>
                  </a:ext>
                </a:extLst>
              </a:tr>
              <a:tr h="408043">
                <a:tc>
                  <a:txBody>
                    <a:bodyPr/>
                    <a:lstStyle/>
                    <a:p>
                      <a:r>
                        <a:rPr lang="fi-FI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Polkujuoksu / </a:t>
                      </a:r>
                      <a:r>
                        <a:rPr lang="fi-FI" sz="1400" dirty="0" err="1"/>
                        <a:t>Stiglöpning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66407"/>
                  </a:ext>
                </a:extLst>
              </a:tr>
              <a:tr h="326670">
                <a:tc>
                  <a:txBody>
                    <a:bodyPr/>
                    <a:lstStyle/>
                    <a:p>
                      <a:r>
                        <a:rPr lang="fi-FI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Kauden kiva päätöstreeni / </a:t>
                      </a:r>
                      <a:r>
                        <a:rPr lang="fi-FI" sz="1400" dirty="0" err="1"/>
                        <a:t>Vårens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sista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rolig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löpträning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2243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C1A0373-5325-FF13-7D65-F55228365FBB}"/>
              </a:ext>
            </a:extLst>
          </p:cNvPr>
          <p:cNvSpPr txBox="1"/>
          <p:nvPr/>
        </p:nvSpPr>
        <p:spPr>
          <a:xfrm>
            <a:off x="2098166" y="95552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81F40-4E08-44F7-B8BF-861E5B8A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" y="4047059"/>
            <a:ext cx="6172200" cy="707953"/>
          </a:xfrm>
        </p:spPr>
        <p:txBody>
          <a:bodyPr/>
          <a:lstStyle/>
          <a:p>
            <a:br>
              <a:rPr lang="fi-FI" sz="1500" b="1" dirty="0"/>
            </a:br>
            <a:endParaRPr lang="fi-FI" sz="1500" b="1" dirty="0"/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1F3465AB-A5F6-428D-A935-6B51EDF78F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025812"/>
              </p:ext>
            </p:extLst>
          </p:nvPr>
        </p:nvGraphicFramePr>
        <p:xfrm>
          <a:off x="362743" y="1960872"/>
          <a:ext cx="6132512" cy="741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12">
                  <a:extLst>
                    <a:ext uri="{9D8B030D-6E8A-4147-A177-3AD203B41FA5}">
                      <a16:colId xmlns:a16="http://schemas.microsoft.com/office/drawing/2014/main" val="113270541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1933023166"/>
                    </a:ext>
                  </a:extLst>
                </a:gridCol>
                <a:gridCol w="4901982">
                  <a:extLst>
                    <a:ext uri="{9D8B030D-6E8A-4147-A177-3AD203B41FA5}">
                      <a16:colId xmlns:a16="http://schemas.microsoft.com/office/drawing/2014/main" val="764407759"/>
                    </a:ext>
                  </a:extLst>
                </a:gridCol>
              </a:tblGrid>
              <a:tr h="372367">
                <a:tc>
                  <a:txBody>
                    <a:bodyPr/>
                    <a:lstStyle/>
                    <a:p>
                      <a:r>
                        <a:rPr lang="fi-FI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Tisdagar</a:t>
                      </a:r>
                      <a:r>
                        <a:rPr lang="fi-FI" dirty="0"/>
                        <a:t> kl. 17.15-18.45 – </a:t>
                      </a:r>
                      <a:r>
                        <a:rPr lang="fi-FI" dirty="0" err="1"/>
                        <a:t>Botniahallen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29034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25611"/>
                  </a:ext>
                </a:extLst>
              </a:tr>
              <a:tr h="366346">
                <a:tc>
                  <a:txBody>
                    <a:bodyPr/>
                    <a:lstStyle/>
                    <a:p>
                      <a:r>
                        <a:rPr lang="fi-FI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4694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27.1.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82278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3679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12571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99355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Vinterlov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56520"/>
                  </a:ext>
                </a:extLst>
              </a:tr>
              <a:tr h="381384">
                <a:tc>
                  <a:txBody>
                    <a:bodyPr/>
                    <a:lstStyle/>
                    <a:p>
                      <a:r>
                        <a:rPr lang="fi-FI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2837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09393"/>
                  </a:ext>
                </a:extLst>
              </a:tr>
              <a:tr h="414045">
                <a:tc>
                  <a:txBody>
                    <a:bodyPr/>
                    <a:lstStyle/>
                    <a:p>
                      <a:r>
                        <a:rPr lang="fi-FI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3824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fi-FI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44005"/>
                  </a:ext>
                </a:extLst>
              </a:tr>
              <a:tr h="383479">
                <a:tc>
                  <a:txBody>
                    <a:bodyPr/>
                    <a:lstStyle/>
                    <a:p>
                      <a:r>
                        <a:rPr lang="fi-FI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930390"/>
                  </a:ext>
                </a:extLst>
              </a:tr>
              <a:tr h="355754">
                <a:tc>
                  <a:txBody>
                    <a:bodyPr/>
                    <a:lstStyle/>
                    <a:p>
                      <a:r>
                        <a:rPr lang="fi-FI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727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9581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251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7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497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22146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7303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04986"/>
                  </a:ext>
                </a:extLst>
              </a:tr>
            </a:tbl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BCD1400B-AC64-4206-9066-68CB197F1833}"/>
              </a:ext>
            </a:extLst>
          </p:cNvPr>
          <p:cNvSpPr/>
          <p:nvPr/>
        </p:nvSpPr>
        <p:spPr>
          <a:xfrm>
            <a:off x="362743" y="1114441"/>
            <a:ext cx="6132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Vasaregionens</a:t>
            </a:r>
            <a:r>
              <a:rPr lang="fi-FI" sz="2000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</a:t>
            </a:r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löpskola</a:t>
            </a:r>
            <a:r>
              <a:rPr lang="fi-FI" sz="2000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- TIKIS</a:t>
            </a:r>
            <a:br>
              <a:rPr lang="fi-FI" sz="2000" b="1" dirty="0">
                <a:solidFill>
                  <a:srgbClr val="00A4CC"/>
                </a:solidFill>
                <a:latin typeface="Brandon Text Bold" panose="020B0803020203060203" pitchFamily="34" charset="0"/>
              </a:rPr>
            </a:br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Våren</a:t>
            </a:r>
            <a:r>
              <a:rPr lang="fi-FI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2026 PROGRAM</a:t>
            </a:r>
            <a:endParaRPr lang="fi-FI" sz="1600" b="1" dirty="0">
              <a:solidFill>
                <a:srgbClr val="E47823"/>
              </a:solidFill>
              <a:latin typeface="Brandon Text Bold" panose="020B080302020306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1EBA8E1-F79F-2B06-E1F1-CC5F63BC7EBD}"/>
              </a:ext>
            </a:extLst>
          </p:cNvPr>
          <p:cNvSpPr txBox="1"/>
          <p:nvPr/>
        </p:nvSpPr>
        <p:spPr>
          <a:xfrm>
            <a:off x="2216467" y="9575092"/>
            <a:ext cx="2248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www.vasaregionensarenor.fi</a:t>
            </a:r>
          </a:p>
        </p:txBody>
      </p:sp>
    </p:spTree>
    <p:extLst>
      <p:ext uri="{BB962C8B-B14F-4D97-AF65-F5344CB8AC3E}">
        <p14:creationId xmlns:p14="http://schemas.microsoft.com/office/powerpoint/2010/main" val="2774310546"/>
      </p:ext>
    </p:extLst>
  </p:cSld>
  <p:clrMapOvr>
    <a:masterClrMapping/>
  </p:clrMapOvr>
</p:sld>
</file>

<file path=ppt/theme/theme1.xml><?xml version="1.0" encoding="utf-8"?>
<a:theme xmlns:a="http://schemas.openxmlformats.org/drawingml/2006/main" name="vsa_pp_pys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ystyyli_sisäsivut_taustakuva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ustyyli_välilehti_slog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rustyyli_takasi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133B8826D6D4B93BCA1DD91C5F273" ma:contentTypeVersion="8" ma:contentTypeDescription="Create a new document." ma:contentTypeScope="" ma:versionID="86eb94200ce222080341bbd052fde765">
  <xsd:schema xmlns:xsd="http://www.w3.org/2001/XMLSchema" xmlns:xs="http://www.w3.org/2001/XMLSchema" xmlns:p="http://schemas.microsoft.com/office/2006/metadata/properties" xmlns:ns3="34177d2c-8b3b-4a4c-b25a-6da532a07bdd" targetNamespace="http://schemas.microsoft.com/office/2006/metadata/properties" ma:root="true" ma:fieldsID="c6e5cbe2767f9bba01de57aa46998980" ns3:_="">
    <xsd:import namespace="34177d2c-8b3b-4a4c-b25a-6da532a07b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77d2c-8b3b-4a4c-b25a-6da532a07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279BC-25AC-4EA4-8BCF-A76638F0A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177d2c-8b3b-4a4c-b25a-6da532a07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12A644-1AF7-44DB-BC75-201B111806B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4177d2c-8b3b-4a4c-b25a-6da532a07bdd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6ED638-0D6E-4CF6-A3C1-38222B0389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vsa_pp_pysty.pot</Template>
  <TotalTime>5091</TotalTime>
  <Words>310</Words>
  <Application>Microsoft Office PowerPoint</Application>
  <PresentationFormat>A4-paperi (210 x 297 mm)</PresentationFormat>
  <Paragraphs>116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11" baseType="lpstr">
      <vt:lpstr>Arial</vt:lpstr>
      <vt:lpstr>Brandon Text Bold</vt:lpstr>
      <vt:lpstr>Brandon Text Regular</vt:lpstr>
      <vt:lpstr>Calibri</vt:lpstr>
      <vt:lpstr>Verdana</vt:lpstr>
      <vt:lpstr>vsa_pp_pysty</vt:lpstr>
      <vt:lpstr>Perystyyli_sisäsivut_taustakuvalla</vt:lpstr>
      <vt:lpstr>Perustyyli_välilehti_slogan</vt:lpstr>
      <vt:lpstr>Perustyyli_takasivu</vt:lpstr>
      <vt:lpstr>Vaasanseudun juoksukoulu / löpskola - Startti Kevät / Våren 2026 OHJELMA / Program</vt:lpstr>
      <vt:lpstr> </vt:lpstr>
    </vt:vector>
  </TitlesOfParts>
  <Company>C2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Sanna-Mari Heinonsalmi</dc:creator>
  <cp:lastModifiedBy>Minna Huhta</cp:lastModifiedBy>
  <cp:revision>209</cp:revision>
  <cp:lastPrinted>2025-12-01T13:28:04Z</cp:lastPrinted>
  <dcterms:created xsi:type="dcterms:W3CDTF">2014-01-13T06:19:50Z</dcterms:created>
  <dcterms:modified xsi:type="dcterms:W3CDTF">2025-12-08T08:44:05Z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0x01010089A133B8826D6D4B93BCA1DD91C5F273</vt:lpwstr>
  </property>
</Properties>
</file>